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1"/>
  </p:notesMasterIdLst>
  <p:sldIdLst>
    <p:sldId id="256" r:id="rId3"/>
    <p:sldId id="258" r:id="rId4"/>
    <p:sldId id="281" r:id="rId5"/>
    <p:sldId id="289" r:id="rId6"/>
    <p:sldId id="271" r:id="rId7"/>
    <p:sldId id="264" r:id="rId8"/>
    <p:sldId id="284" r:id="rId9"/>
    <p:sldId id="29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3770"/>
    <a:srgbClr val="42743B"/>
    <a:srgbClr val="3F5D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27" autoAdjust="0"/>
    <p:restoredTop sz="94660"/>
  </p:normalViewPr>
  <p:slideViewPr>
    <p:cSldViewPr snapToGrid="0">
      <p:cViewPr varScale="1">
        <p:scale>
          <a:sx n="86" d="100"/>
          <a:sy n="86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3" d="100"/>
        <a:sy n="5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17D014-E835-4258-BF84-652916F35D26}" type="datetimeFigureOut">
              <a:rPr lang="zh-CN" altLang="en-US" smtClean="0"/>
              <a:t>2017/5/25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6CEE30-D193-4847-8A6A-B151A3015C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692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093E3-A8F4-4018-93F2-9C567A4B66F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745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609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305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265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194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2017/5/25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gradFill>
          <a:gsLst>
            <a:gs pos="29000">
              <a:schemeClr val="bg1">
                <a:alpha val="78000"/>
              </a:schemeClr>
            </a:gs>
            <a:gs pos="100000">
              <a:schemeClr val="bg1">
                <a:lumMod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94" y="230654"/>
            <a:ext cx="10515600" cy="428251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2017/5/25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179294" y="658905"/>
            <a:ext cx="11855824" cy="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2017/5/25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2017/5/25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494" y="275082"/>
            <a:ext cx="10973012" cy="1142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494" y="1599707"/>
            <a:ext cx="10973012" cy="4526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494" y="6356504"/>
            <a:ext cx="2844306" cy="3639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2017/5/25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4877" y="6356504"/>
            <a:ext cx="3862247" cy="3639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8200" y="6356504"/>
            <a:ext cx="2844306" cy="3639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57593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ctr" defTabSz="1218804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51" indent="-457051" algn="l" defTabSz="1218804" rtl="0" eaLnBrk="1" latinLnBrk="0" hangingPunct="1">
        <a:spcBef>
          <a:spcPct val="20000"/>
        </a:spcBef>
        <a:buFont typeface="Arial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278" indent="-380876" algn="l" defTabSz="1218804" rtl="0" eaLnBrk="1" latinLnBrk="0" hangingPunct="1">
        <a:spcBef>
          <a:spcPct val="20000"/>
        </a:spcBef>
        <a:buFont typeface="Arial" pitchFamily="34" charset="0"/>
        <a:buChar char="–"/>
        <a:defRPr sz="3732" kern="1200">
          <a:solidFill>
            <a:schemeClr val="tx1"/>
          </a:solidFill>
          <a:latin typeface="+mn-lt"/>
          <a:ea typeface="+mn-ea"/>
          <a:cs typeface="+mn-cs"/>
        </a:defRPr>
      </a:lvl2pPr>
      <a:lvl3pPr marL="1523505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2907" indent="-304701" algn="l" defTabSz="1218804" rtl="0" eaLnBrk="1" latinLnBrk="0" hangingPunct="1">
        <a:spcBef>
          <a:spcPct val="20000"/>
        </a:spcBef>
        <a:buFont typeface="Arial" pitchFamily="34" charset="0"/>
        <a:buChar char="–"/>
        <a:defRPr sz="2666" kern="1200">
          <a:solidFill>
            <a:schemeClr val="tx1"/>
          </a:solidFill>
          <a:latin typeface="+mn-lt"/>
          <a:ea typeface="+mn-ea"/>
          <a:cs typeface="+mn-cs"/>
        </a:defRPr>
      </a:lvl4pPr>
      <a:lvl5pPr marL="2742308" indent="-304701" algn="l" defTabSz="1218804" rtl="0" eaLnBrk="1" latinLnBrk="0" hangingPunct="1">
        <a:spcBef>
          <a:spcPct val="20000"/>
        </a:spcBef>
        <a:buFont typeface="Arial" pitchFamily="34" charset="0"/>
        <a:buChar char="»"/>
        <a:defRPr sz="2666" kern="1200">
          <a:solidFill>
            <a:schemeClr val="tx1"/>
          </a:solidFill>
          <a:latin typeface="+mn-lt"/>
          <a:ea typeface="+mn-ea"/>
          <a:cs typeface="+mn-cs"/>
        </a:defRPr>
      </a:lvl5pPr>
      <a:lvl6pPr marL="3351710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112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514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79916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6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8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09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1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3182443" y="2536594"/>
            <a:ext cx="6707281" cy="958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4" tIns="45702" rIns="91404" bIns="45702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/>
            <a:r>
              <a:rPr lang="zh-CN" altLang="en-US" sz="7597" b="1" dirty="0">
                <a:solidFill>
                  <a:srgbClr val="CE3770"/>
                </a:solidFill>
                <a:latin typeface="+mn-ea"/>
                <a:ea typeface="+mn-ea"/>
              </a:rPr>
              <a:t>蚂蜂窝项目</a:t>
            </a:r>
            <a:r>
              <a:rPr lang="en-US" altLang="zh-CN" sz="7597" b="1" dirty="0">
                <a:solidFill>
                  <a:srgbClr val="CE3770"/>
                </a:solidFill>
                <a:latin typeface="+mn-ea"/>
                <a:ea typeface="+mn-ea"/>
              </a:rPr>
              <a:t>PK</a:t>
            </a:r>
            <a:endParaRPr lang="zh-CN" altLang="en-US" sz="7597" b="1" dirty="0">
              <a:solidFill>
                <a:srgbClr val="CE3770"/>
              </a:solidFill>
              <a:latin typeface="+mn-ea"/>
              <a:ea typeface="+mn-ea"/>
            </a:endParaRP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3141355" y="3958121"/>
            <a:ext cx="6334231" cy="372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4" tIns="45702" rIns="91404" bIns="45702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999" b="0" dirty="0">
                <a:solidFill>
                  <a:srgbClr val="3F5D28"/>
                </a:solidFill>
                <a:latin typeface="+mn-ea"/>
              </a:rPr>
              <a:t>http://www.mafengwo.cn/</a:t>
            </a:r>
            <a:endParaRPr lang="zh-CN" altLang="zh-CN" sz="1999" b="0" dirty="0">
              <a:solidFill>
                <a:srgbClr val="3F5D28"/>
              </a:solidFill>
              <a:latin typeface="+mn-ea"/>
            </a:endParaRPr>
          </a:p>
        </p:txBody>
      </p:sp>
      <p:pic>
        <p:nvPicPr>
          <p:cNvPr id="7" name="班得瑞 - Childhood Memor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70786" y="-3390900"/>
            <a:ext cx="609600" cy="6096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024761" y="4909351"/>
            <a:ext cx="277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Web 02</a:t>
            </a:r>
            <a:r>
              <a:rPr lang="zh-CN" altLang="en-US" dirty="0"/>
              <a:t>班：孙彐梅</a:t>
            </a:r>
          </a:p>
        </p:txBody>
      </p:sp>
    </p:spTree>
    <p:extLst>
      <p:ext uri="{BB962C8B-B14F-4D97-AF65-F5344CB8AC3E}">
        <p14:creationId xmlns:p14="http://schemas.microsoft.com/office/powerpoint/2010/main" val="286734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">
                <p:cTn id="2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542909" y="641686"/>
            <a:ext cx="1499105" cy="830997"/>
          </a:xfrm>
          <a:prstGeom prst="rect">
            <a:avLst/>
          </a:prstGeom>
          <a:solidFill>
            <a:schemeClr val="tx2">
              <a:alpha val="92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 flipH="1">
            <a:off x="5536377" y="641686"/>
            <a:ext cx="1512168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cs typeface="BrowalliaUPC" panose="020B0604020202020204" pitchFamily="34" charset="-34"/>
              </a:rPr>
              <a:t>目录</a:t>
            </a:r>
            <a:endParaRPr lang="en-US" altLang="zh-CN" sz="4800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  <a:cs typeface="BrowalliaUPC" panose="020B0604020202020204" pitchFamily="34" charset="-34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96217" y="1960929"/>
            <a:ext cx="4392488" cy="64807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/>
                </a:solidFill>
              </a:rPr>
              <a:t>网页展示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3795122" y="1816914"/>
            <a:ext cx="1512168" cy="584775"/>
            <a:chOff x="321503" y="1556792"/>
            <a:chExt cx="1512168" cy="584775"/>
          </a:xfrm>
        </p:grpSpPr>
        <p:sp>
          <p:nvSpPr>
            <p:cNvPr id="6" name="矩形 5"/>
            <p:cNvSpPr/>
            <p:nvPr/>
          </p:nvSpPr>
          <p:spPr>
            <a:xfrm>
              <a:off x="766614" y="1556792"/>
              <a:ext cx="576064" cy="576064"/>
            </a:xfrm>
            <a:prstGeom prst="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 flipH="1">
              <a:off x="321503" y="1556792"/>
              <a:ext cx="1512168" cy="58477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  <a:cs typeface="BrowalliaUPC" panose="020B0604020202020204" pitchFamily="34" charset="-34"/>
                </a:rPr>
                <a:t>01</a:t>
              </a:r>
            </a:p>
          </p:txBody>
        </p:sp>
      </p:grpSp>
      <p:sp>
        <p:nvSpPr>
          <p:cNvPr id="8" name="矩形 7"/>
          <p:cNvSpPr/>
          <p:nvPr/>
        </p:nvSpPr>
        <p:spPr>
          <a:xfrm>
            <a:off x="4096217" y="2849204"/>
            <a:ext cx="4392488" cy="64807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/>
                </a:solidFill>
              </a:rPr>
              <a:t>制作网页框架展示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3775366" y="2705189"/>
            <a:ext cx="1512168" cy="584775"/>
            <a:chOff x="301747" y="1556792"/>
            <a:chExt cx="1512168" cy="584775"/>
          </a:xfrm>
        </p:grpSpPr>
        <p:sp>
          <p:nvSpPr>
            <p:cNvPr id="10" name="矩形 9"/>
            <p:cNvSpPr/>
            <p:nvPr/>
          </p:nvSpPr>
          <p:spPr>
            <a:xfrm>
              <a:off x="766614" y="1556792"/>
              <a:ext cx="576064" cy="576064"/>
            </a:xfrm>
            <a:prstGeom prst="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 flipH="1">
              <a:off x="301747" y="1556792"/>
              <a:ext cx="1512168" cy="58477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  <a:cs typeface="BrowalliaUPC" panose="020B0604020202020204" pitchFamily="34" charset="-34"/>
                </a:rPr>
                <a:t>02</a:t>
              </a:r>
            </a:p>
          </p:txBody>
        </p:sp>
      </p:grpSp>
      <p:sp>
        <p:nvSpPr>
          <p:cNvPr id="12" name="矩形 11"/>
          <p:cNvSpPr/>
          <p:nvPr/>
        </p:nvSpPr>
        <p:spPr>
          <a:xfrm>
            <a:off x="4115625" y="3762403"/>
            <a:ext cx="4373080" cy="64807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/>
                </a:solidFill>
              </a:rPr>
              <a:t>            制作网页遇到的问题与解决方法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3775366" y="3597358"/>
            <a:ext cx="1512168" cy="584775"/>
            <a:chOff x="301747" y="1556792"/>
            <a:chExt cx="1512168" cy="584775"/>
          </a:xfrm>
        </p:grpSpPr>
        <p:sp>
          <p:nvSpPr>
            <p:cNvPr id="14" name="矩形 13"/>
            <p:cNvSpPr/>
            <p:nvPr/>
          </p:nvSpPr>
          <p:spPr>
            <a:xfrm>
              <a:off x="766614" y="1556792"/>
              <a:ext cx="576064" cy="576064"/>
            </a:xfrm>
            <a:prstGeom prst="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 flipH="1">
              <a:off x="301747" y="1556792"/>
              <a:ext cx="1512168" cy="58477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  <a:cs typeface="BrowalliaUPC" panose="020B0604020202020204" pitchFamily="34" charset="-34"/>
                </a:rPr>
                <a:t>03</a:t>
              </a:r>
            </a:p>
          </p:txBody>
        </p:sp>
      </p:grpSp>
      <p:sp>
        <p:nvSpPr>
          <p:cNvPr id="16" name="矩形 15"/>
          <p:cNvSpPr/>
          <p:nvPr/>
        </p:nvSpPr>
        <p:spPr>
          <a:xfrm>
            <a:off x="4096217" y="4638817"/>
            <a:ext cx="4392488" cy="64807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/>
                </a:solidFill>
              </a:rPr>
              <a:t>         制作网页中的知识点与总结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3775366" y="4494802"/>
            <a:ext cx="1512168" cy="584775"/>
            <a:chOff x="301747" y="1556792"/>
            <a:chExt cx="1512168" cy="584775"/>
          </a:xfrm>
        </p:grpSpPr>
        <p:sp>
          <p:nvSpPr>
            <p:cNvPr id="18" name="矩形 17"/>
            <p:cNvSpPr/>
            <p:nvPr/>
          </p:nvSpPr>
          <p:spPr>
            <a:xfrm>
              <a:off x="766614" y="1556792"/>
              <a:ext cx="576064" cy="576064"/>
            </a:xfrm>
            <a:prstGeom prst="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 flipH="1">
              <a:off x="301747" y="1556792"/>
              <a:ext cx="1512168" cy="58477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  <a:cs typeface="BrowalliaUPC" panose="020B0604020202020204" pitchFamily="34" charset="-34"/>
                </a:rPr>
                <a:t>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883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2" presetClass="entr" presetSubtype="8" decel="7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7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800"/>
                            </p:stCondLst>
                            <p:childTnLst>
                              <p:par>
                                <p:cTn id="24" presetID="2" presetClass="entr" presetSubtype="8" decel="7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7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300"/>
                            </p:stCondLst>
                            <p:childTnLst>
                              <p:par>
                                <p:cTn id="33" presetID="2" presetClass="entr" presetSubtype="8" decel="7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7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800"/>
                            </p:stCondLst>
                            <p:childTnLst>
                              <p:par>
                                <p:cTn id="42" presetID="2" presetClass="entr" presetSubtype="8" decel="7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7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8" grpId="0" animBg="1"/>
      <p:bldP spid="12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五边形 7"/>
          <p:cNvSpPr/>
          <p:nvPr/>
        </p:nvSpPr>
        <p:spPr>
          <a:xfrm>
            <a:off x="678731" y="3045107"/>
            <a:ext cx="2879945" cy="1344000"/>
          </a:xfrm>
          <a:prstGeom prst="homePlate">
            <a:avLst>
              <a:gd name="adj" fmla="val 4028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08" tIns="60954" rIns="121908" bIns="609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100">
              <a:solidFill>
                <a:schemeClr val="bg1"/>
              </a:solidFill>
            </a:endParaRPr>
          </a:p>
        </p:txBody>
      </p:sp>
      <p:sp>
        <p:nvSpPr>
          <p:cNvPr id="9" name="五边形 6"/>
          <p:cNvSpPr/>
          <p:nvPr/>
        </p:nvSpPr>
        <p:spPr>
          <a:xfrm>
            <a:off x="5495943" y="3045107"/>
            <a:ext cx="2845336" cy="1344000"/>
          </a:xfrm>
          <a:custGeom>
            <a:avLst/>
            <a:gdLst/>
            <a:ahLst/>
            <a:cxnLst/>
            <a:rect l="l" t="t" r="r" b="b"/>
            <a:pathLst>
              <a:path w="2134280" h="1008112">
                <a:moveTo>
                  <a:pt x="0" y="0"/>
                </a:moveTo>
                <a:lnTo>
                  <a:pt x="1728192" y="0"/>
                </a:lnTo>
                <a:lnTo>
                  <a:pt x="2134280" y="504056"/>
                </a:lnTo>
                <a:lnTo>
                  <a:pt x="1728192" y="1008112"/>
                </a:lnTo>
                <a:lnTo>
                  <a:pt x="0" y="1008112"/>
                </a:lnTo>
                <a:lnTo>
                  <a:pt x="406088" y="50405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08" tIns="60954" rIns="121908" bIns="609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100">
              <a:solidFill>
                <a:schemeClr val="bg1"/>
              </a:solidFill>
            </a:endParaRPr>
          </a:p>
        </p:txBody>
      </p:sp>
      <p:sp>
        <p:nvSpPr>
          <p:cNvPr id="12" name="五边形 6"/>
          <p:cNvSpPr/>
          <p:nvPr/>
        </p:nvSpPr>
        <p:spPr>
          <a:xfrm>
            <a:off x="5495943" y="3045107"/>
            <a:ext cx="713360" cy="1344000"/>
          </a:xfrm>
          <a:custGeom>
            <a:avLst/>
            <a:gdLst/>
            <a:ahLst/>
            <a:cxnLst/>
            <a:rect l="l" t="t" r="r" b="b"/>
            <a:pathLst>
              <a:path w="535090" h="1008112">
                <a:moveTo>
                  <a:pt x="0" y="0"/>
                </a:moveTo>
                <a:lnTo>
                  <a:pt x="129002" y="0"/>
                </a:lnTo>
                <a:lnTo>
                  <a:pt x="535090" y="504056"/>
                </a:lnTo>
                <a:lnTo>
                  <a:pt x="129002" y="1008112"/>
                </a:lnTo>
                <a:lnTo>
                  <a:pt x="0" y="1008112"/>
                </a:lnTo>
                <a:lnTo>
                  <a:pt x="406088" y="5040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08" tIns="60954" rIns="121908" bIns="609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100">
              <a:solidFill>
                <a:schemeClr val="bg1"/>
              </a:solidFill>
            </a:endParaRPr>
          </a:p>
        </p:txBody>
      </p:sp>
      <p:sp>
        <p:nvSpPr>
          <p:cNvPr id="14" name="五边形 6"/>
          <p:cNvSpPr/>
          <p:nvPr/>
        </p:nvSpPr>
        <p:spPr>
          <a:xfrm>
            <a:off x="10278547" y="3045107"/>
            <a:ext cx="713360" cy="1344000"/>
          </a:xfrm>
          <a:custGeom>
            <a:avLst/>
            <a:gdLst/>
            <a:ahLst/>
            <a:cxnLst/>
            <a:rect l="l" t="t" r="r" b="b"/>
            <a:pathLst>
              <a:path w="535090" h="1008112">
                <a:moveTo>
                  <a:pt x="0" y="0"/>
                </a:moveTo>
                <a:lnTo>
                  <a:pt x="129002" y="0"/>
                </a:lnTo>
                <a:lnTo>
                  <a:pt x="535090" y="504056"/>
                </a:lnTo>
                <a:lnTo>
                  <a:pt x="129002" y="1008112"/>
                </a:lnTo>
                <a:lnTo>
                  <a:pt x="0" y="1008112"/>
                </a:lnTo>
                <a:lnTo>
                  <a:pt x="406088" y="50405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08" tIns="60954" rIns="121908" bIns="609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100">
              <a:solidFill>
                <a:schemeClr val="bg1"/>
              </a:solidFill>
            </a:endParaRPr>
          </a:p>
        </p:txBody>
      </p:sp>
      <p:sp>
        <p:nvSpPr>
          <p:cNvPr id="7" name="五边形 6"/>
          <p:cNvSpPr/>
          <p:nvPr/>
        </p:nvSpPr>
        <p:spPr>
          <a:xfrm>
            <a:off x="3104641" y="3045107"/>
            <a:ext cx="2845336" cy="1344000"/>
          </a:xfrm>
          <a:custGeom>
            <a:avLst/>
            <a:gdLst/>
            <a:ahLst/>
            <a:cxnLst/>
            <a:rect l="l" t="t" r="r" b="b"/>
            <a:pathLst>
              <a:path w="2134280" h="1008112">
                <a:moveTo>
                  <a:pt x="0" y="0"/>
                </a:moveTo>
                <a:lnTo>
                  <a:pt x="1728192" y="0"/>
                </a:lnTo>
                <a:lnTo>
                  <a:pt x="2134280" y="504056"/>
                </a:lnTo>
                <a:lnTo>
                  <a:pt x="1728192" y="1008112"/>
                </a:lnTo>
                <a:lnTo>
                  <a:pt x="0" y="1008112"/>
                </a:lnTo>
                <a:lnTo>
                  <a:pt x="406088" y="5040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08" tIns="60954" rIns="121908" bIns="609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100">
              <a:solidFill>
                <a:schemeClr val="bg1"/>
              </a:solidFill>
            </a:endParaRPr>
          </a:p>
        </p:txBody>
      </p:sp>
      <p:sp>
        <p:nvSpPr>
          <p:cNvPr id="15" name="五边形 6"/>
          <p:cNvSpPr/>
          <p:nvPr/>
        </p:nvSpPr>
        <p:spPr>
          <a:xfrm>
            <a:off x="3104641" y="3045107"/>
            <a:ext cx="713360" cy="1344000"/>
          </a:xfrm>
          <a:custGeom>
            <a:avLst/>
            <a:gdLst/>
            <a:ahLst/>
            <a:cxnLst/>
            <a:rect l="l" t="t" r="r" b="b"/>
            <a:pathLst>
              <a:path w="535090" h="1008112">
                <a:moveTo>
                  <a:pt x="0" y="0"/>
                </a:moveTo>
                <a:lnTo>
                  <a:pt x="129002" y="0"/>
                </a:lnTo>
                <a:lnTo>
                  <a:pt x="535090" y="504056"/>
                </a:lnTo>
                <a:lnTo>
                  <a:pt x="129002" y="1008112"/>
                </a:lnTo>
                <a:lnTo>
                  <a:pt x="0" y="1008112"/>
                </a:lnTo>
                <a:lnTo>
                  <a:pt x="406088" y="5040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08" tIns="60954" rIns="121908" bIns="609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100">
              <a:solidFill>
                <a:schemeClr val="bg1"/>
              </a:solidFill>
            </a:endParaRPr>
          </a:p>
        </p:txBody>
      </p:sp>
      <p:sp>
        <p:nvSpPr>
          <p:cNvPr id="10" name="五边形 6"/>
          <p:cNvSpPr/>
          <p:nvPr/>
        </p:nvSpPr>
        <p:spPr>
          <a:xfrm>
            <a:off x="7887245" y="3045107"/>
            <a:ext cx="2845336" cy="1344000"/>
          </a:xfrm>
          <a:custGeom>
            <a:avLst/>
            <a:gdLst/>
            <a:ahLst/>
            <a:cxnLst/>
            <a:rect l="l" t="t" r="r" b="b"/>
            <a:pathLst>
              <a:path w="2134280" h="1008112">
                <a:moveTo>
                  <a:pt x="0" y="0"/>
                </a:moveTo>
                <a:lnTo>
                  <a:pt x="1728192" y="0"/>
                </a:lnTo>
                <a:lnTo>
                  <a:pt x="2134280" y="504056"/>
                </a:lnTo>
                <a:lnTo>
                  <a:pt x="1728192" y="1008112"/>
                </a:lnTo>
                <a:lnTo>
                  <a:pt x="0" y="1008112"/>
                </a:lnTo>
                <a:lnTo>
                  <a:pt x="406088" y="50405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08" tIns="60954" rIns="121908" bIns="609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100">
              <a:solidFill>
                <a:schemeClr val="bg1"/>
              </a:solidFill>
            </a:endParaRPr>
          </a:p>
        </p:txBody>
      </p:sp>
      <p:sp>
        <p:nvSpPr>
          <p:cNvPr id="16" name="五边形 6"/>
          <p:cNvSpPr/>
          <p:nvPr/>
        </p:nvSpPr>
        <p:spPr>
          <a:xfrm>
            <a:off x="7887245" y="3045107"/>
            <a:ext cx="713360" cy="1344000"/>
          </a:xfrm>
          <a:custGeom>
            <a:avLst/>
            <a:gdLst/>
            <a:ahLst/>
            <a:cxnLst/>
            <a:rect l="l" t="t" r="r" b="b"/>
            <a:pathLst>
              <a:path w="535090" h="1008112">
                <a:moveTo>
                  <a:pt x="0" y="0"/>
                </a:moveTo>
                <a:lnTo>
                  <a:pt x="129002" y="0"/>
                </a:lnTo>
                <a:lnTo>
                  <a:pt x="535090" y="504056"/>
                </a:lnTo>
                <a:lnTo>
                  <a:pt x="129002" y="1008112"/>
                </a:lnTo>
                <a:lnTo>
                  <a:pt x="0" y="1008112"/>
                </a:lnTo>
                <a:lnTo>
                  <a:pt x="406088" y="50405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08" tIns="60954" rIns="121908" bIns="609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10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58721" y="3491405"/>
            <a:ext cx="1535971" cy="451405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pPr algn="ctr"/>
            <a:r>
              <a:rPr lang="zh-CN" altLang="en-US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第一阶段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818002" y="3491405"/>
            <a:ext cx="1535971" cy="451405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pPr algn="ctr"/>
            <a:r>
              <a:rPr lang="zh-CN" altLang="en-US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第二阶段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209304" y="3491405"/>
            <a:ext cx="1535971" cy="451405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pPr algn="ctr"/>
            <a:r>
              <a:rPr lang="zh-CN" altLang="en-US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第三阶段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600606" y="3491405"/>
            <a:ext cx="1535971" cy="451405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pPr algn="ctr"/>
            <a:r>
              <a:rPr lang="zh-CN" altLang="en-US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第四阶段</a:t>
            </a:r>
          </a:p>
        </p:txBody>
      </p:sp>
      <p:sp>
        <p:nvSpPr>
          <p:cNvPr id="5" name="矩形 4"/>
          <p:cNvSpPr/>
          <p:nvPr/>
        </p:nvSpPr>
        <p:spPr>
          <a:xfrm>
            <a:off x="678730" y="1796364"/>
            <a:ext cx="47994" cy="1200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495942" y="1796364"/>
            <a:ext cx="47994" cy="1200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0415918" y="4437245"/>
            <a:ext cx="47994" cy="1200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526501" y="4437245"/>
            <a:ext cx="47994" cy="1200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34841" y="2117098"/>
            <a:ext cx="3233192" cy="393557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浏览网页</a:t>
            </a:r>
          </a:p>
        </p:txBody>
      </p:sp>
      <p:sp>
        <p:nvSpPr>
          <p:cNvPr id="6" name="矩形 5"/>
          <p:cNvSpPr/>
          <p:nvPr/>
        </p:nvSpPr>
        <p:spPr>
          <a:xfrm>
            <a:off x="957774" y="1863572"/>
            <a:ext cx="191996" cy="1920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889076" y="2117098"/>
            <a:ext cx="3233192" cy="393557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头部、中间、尾部的细化</a:t>
            </a:r>
          </a:p>
        </p:txBody>
      </p:sp>
      <p:sp>
        <p:nvSpPr>
          <p:cNvPr id="51" name="矩形 50"/>
          <p:cNvSpPr/>
          <p:nvPr/>
        </p:nvSpPr>
        <p:spPr>
          <a:xfrm>
            <a:off x="5712008" y="1863572"/>
            <a:ext cx="191996" cy="1920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154356" y="4923206"/>
            <a:ext cx="3233192" cy="714030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写框架，加样式，细化到每一个小块；</a:t>
            </a:r>
          </a:p>
        </p:txBody>
      </p:sp>
      <p:sp>
        <p:nvSpPr>
          <p:cNvPr id="55" name="矩形 54"/>
          <p:cNvSpPr/>
          <p:nvPr/>
        </p:nvSpPr>
        <p:spPr>
          <a:xfrm>
            <a:off x="6977289" y="4669680"/>
            <a:ext cx="191996" cy="1920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289939" y="4923206"/>
            <a:ext cx="3233192" cy="393557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总体结构分为哪些？</a:t>
            </a:r>
          </a:p>
        </p:txBody>
      </p:sp>
      <p:sp>
        <p:nvSpPr>
          <p:cNvPr id="59" name="矩形 58"/>
          <p:cNvSpPr/>
          <p:nvPr/>
        </p:nvSpPr>
        <p:spPr>
          <a:xfrm>
            <a:off x="2112871" y="4669680"/>
            <a:ext cx="191996" cy="192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布局思路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416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0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0"/>
                            </p:stCondLst>
                            <p:childTnLst>
                              <p:par>
                                <p:cTn id="6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1500"/>
                            </p:stCondLst>
                            <p:childTnLst>
                              <p:par>
                                <p:cTn id="7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2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3500"/>
                            </p:stCondLst>
                            <p:childTnLst>
                              <p:par>
                                <p:cTn id="8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0"/>
                            </p:stCondLst>
                            <p:childTnLst>
                              <p:par>
                                <p:cTn id="9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60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4" grpId="0" animBg="1"/>
      <p:bldP spid="7" grpId="0" animBg="1"/>
      <p:bldP spid="15" grpId="0" animBg="1"/>
      <p:bldP spid="10" grpId="0" animBg="1"/>
      <p:bldP spid="16" grpId="0" animBg="1"/>
      <p:bldP spid="22" grpId="0"/>
      <p:bldP spid="23" grpId="0"/>
      <p:bldP spid="24" grpId="0"/>
      <p:bldP spid="25" grpId="0"/>
      <p:bldP spid="5" grpId="0" animBg="1"/>
      <p:bldP spid="26" grpId="0" animBg="1"/>
      <p:bldP spid="27" grpId="0" animBg="1"/>
      <p:bldP spid="28" grpId="0" animBg="1"/>
      <p:bldP spid="30" grpId="0"/>
      <p:bldP spid="6" grpId="0" animBg="1"/>
      <p:bldP spid="49" grpId="0"/>
      <p:bldP spid="51" grpId="0" animBg="1"/>
      <p:bldP spid="53" grpId="0"/>
      <p:bldP spid="55" grpId="0" animBg="1"/>
      <p:bldP spid="57" grpId="0"/>
      <p:bldP spid="5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二、网页布局框架</a:t>
            </a:r>
          </a:p>
        </p:txBody>
      </p:sp>
      <p:sp>
        <p:nvSpPr>
          <p:cNvPr id="2458" name="Shape 2458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fld>
            <a:endParaRPr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464" name="Group 2464"/>
          <p:cNvGrpSpPr/>
          <p:nvPr/>
        </p:nvGrpSpPr>
        <p:grpSpPr>
          <a:xfrm>
            <a:off x="5133427" y="1197781"/>
            <a:ext cx="3477172" cy="528036"/>
            <a:chOff x="-1" y="1"/>
            <a:chExt cx="2480037" cy="528035"/>
          </a:xfrm>
        </p:grpSpPr>
        <p:grpSp>
          <p:nvGrpSpPr>
            <p:cNvPr id="2462" name="Group 2462"/>
            <p:cNvGrpSpPr/>
            <p:nvPr/>
          </p:nvGrpSpPr>
          <p:grpSpPr>
            <a:xfrm>
              <a:off x="-1" y="1"/>
              <a:ext cx="528035" cy="528035"/>
              <a:chOff x="0" y="0"/>
              <a:chExt cx="528033" cy="528033"/>
            </a:xfrm>
          </p:grpSpPr>
          <p:sp>
            <p:nvSpPr>
              <p:cNvPr id="2460" name="Shape 2460"/>
              <p:cNvSpPr/>
              <p:nvPr/>
            </p:nvSpPr>
            <p:spPr>
              <a:xfrm>
                <a:off x="-1" y="-1"/>
                <a:ext cx="528035" cy="528035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b="1">
                    <a:latin typeface="+mj-lt"/>
                    <a:ea typeface="+mj-ea"/>
                    <a:cs typeface="+mj-cs"/>
                    <a:sym typeface="Source Sans Pro"/>
                  </a:defRPr>
                </a:pPr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461" name="Shape 2461"/>
              <p:cNvSpPr/>
              <p:nvPr/>
            </p:nvSpPr>
            <p:spPr>
              <a:xfrm>
                <a:off x="0" y="72246"/>
                <a:ext cx="528034" cy="3835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b="1">
                    <a:latin typeface="+mj-lt"/>
                    <a:ea typeface="+mj-ea"/>
                    <a:cs typeface="+mj-cs"/>
                    <a:sym typeface="Source Sans Pro"/>
                  </a:defRPr>
                </a:lvl1pPr>
              </a:lstStyle>
              <a:p>
                <a:pPr lvl="0">
                  <a:defRPr b="0">
                    <a:solidFill>
                      <a:srgbClr val="000000"/>
                    </a:solidFill>
                  </a:defRPr>
                </a:pPr>
                <a:r>
                  <a:rPr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01</a:t>
                </a:r>
              </a:p>
            </p:txBody>
          </p:sp>
        </p:grpSp>
        <p:sp>
          <p:nvSpPr>
            <p:cNvPr id="2463" name="Shape 2463"/>
            <p:cNvSpPr/>
            <p:nvPr/>
          </p:nvSpPr>
          <p:spPr>
            <a:xfrm>
              <a:off x="528028" y="72246"/>
              <a:ext cx="1952008" cy="369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595C54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Header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区域：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header</a:t>
              </a:r>
              <a:endParaRPr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469" name="Group 2469"/>
          <p:cNvGrpSpPr/>
          <p:nvPr/>
        </p:nvGrpSpPr>
        <p:grpSpPr>
          <a:xfrm>
            <a:off x="5185252" y="1948929"/>
            <a:ext cx="4438141" cy="776020"/>
            <a:chOff x="-2" y="0"/>
            <a:chExt cx="2182972" cy="776017"/>
          </a:xfrm>
        </p:grpSpPr>
        <p:grpSp>
          <p:nvGrpSpPr>
            <p:cNvPr id="2467" name="Group 2467"/>
            <p:cNvGrpSpPr/>
            <p:nvPr/>
          </p:nvGrpSpPr>
          <p:grpSpPr>
            <a:xfrm>
              <a:off x="-2" y="0"/>
              <a:ext cx="338653" cy="528034"/>
              <a:chOff x="-1" y="0"/>
              <a:chExt cx="338652" cy="528033"/>
            </a:xfrm>
          </p:grpSpPr>
          <p:sp>
            <p:nvSpPr>
              <p:cNvPr id="2465" name="Shape 2465"/>
              <p:cNvSpPr/>
              <p:nvPr/>
            </p:nvSpPr>
            <p:spPr>
              <a:xfrm>
                <a:off x="-1" y="0"/>
                <a:ext cx="338652" cy="528033"/>
              </a:xfrm>
              <a:prstGeom prst="rect">
                <a:avLst/>
              </a:prstGeom>
              <a:solidFill>
                <a:srgbClr val="CE3770"/>
              </a:solidFill>
              <a:ln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b="1">
                    <a:latin typeface="+mj-lt"/>
                    <a:ea typeface="+mj-ea"/>
                    <a:cs typeface="+mj-cs"/>
                    <a:sym typeface="Source Sans Pro"/>
                  </a:defRPr>
                </a:pPr>
                <a:endParaRPr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466" name="Shape 2466"/>
              <p:cNvSpPr/>
              <p:nvPr/>
            </p:nvSpPr>
            <p:spPr>
              <a:xfrm>
                <a:off x="0" y="72246"/>
                <a:ext cx="296588" cy="3835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b="1">
                    <a:latin typeface="+mj-lt"/>
                    <a:ea typeface="+mj-ea"/>
                    <a:cs typeface="+mj-cs"/>
                    <a:sym typeface="Source Sans Pro"/>
                  </a:defRPr>
                </a:lvl1pPr>
              </a:lstStyle>
              <a:p>
                <a:pPr lvl="0">
                  <a:defRPr b="0">
                    <a:solidFill>
                      <a:srgbClr val="000000"/>
                    </a:solidFill>
                  </a:defRPr>
                </a:pPr>
                <a:r>
                  <a:rPr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02</a:t>
                </a:r>
              </a:p>
            </p:txBody>
          </p:sp>
        </p:grpSp>
        <p:sp>
          <p:nvSpPr>
            <p:cNvPr id="2468" name="Shape 2468"/>
            <p:cNvSpPr/>
            <p:nvPr/>
          </p:nvSpPr>
          <p:spPr>
            <a:xfrm>
              <a:off x="528032" y="129690"/>
              <a:ext cx="1654938" cy="646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595C54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内容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区域：左、中、右三个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div</a:t>
              </a:r>
              <a:endParaRPr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479" name="Group 2479"/>
          <p:cNvGrpSpPr/>
          <p:nvPr/>
        </p:nvGrpSpPr>
        <p:grpSpPr>
          <a:xfrm>
            <a:off x="5295575" y="3628887"/>
            <a:ext cx="5464161" cy="771846"/>
            <a:chOff x="-1" y="1"/>
            <a:chExt cx="5464869" cy="771845"/>
          </a:xfrm>
        </p:grpSpPr>
        <p:grpSp>
          <p:nvGrpSpPr>
            <p:cNvPr id="2477" name="Group 2477"/>
            <p:cNvGrpSpPr/>
            <p:nvPr/>
          </p:nvGrpSpPr>
          <p:grpSpPr>
            <a:xfrm>
              <a:off x="-1" y="1"/>
              <a:ext cx="528035" cy="528035"/>
              <a:chOff x="0" y="0"/>
              <a:chExt cx="528033" cy="528033"/>
            </a:xfrm>
          </p:grpSpPr>
          <p:sp>
            <p:nvSpPr>
              <p:cNvPr id="2475" name="Shape 2475"/>
              <p:cNvSpPr/>
              <p:nvPr/>
            </p:nvSpPr>
            <p:spPr>
              <a:xfrm>
                <a:off x="-1" y="-1"/>
                <a:ext cx="528035" cy="528035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b="1">
                    <a:latin typeface="+mj-lt"/>
                    <a:ea typeface="+mj-ea"/>
                    <a:cs typeface="+mj-cs"/>
                    <a:sym typeface="Source Sans Pro"/>
                  </a:defRPr>
                </a:pPr>
                <a:endParaRPr>
                  <a:solidFill>
                    <a:srgbClr val="29A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476" name="Shape 2476"/>
              <p:cNvSpPr/>
              <p:nvPr/>
            </p:nvSpPr>
            <p:spPr>
              <a:xfrm>
                <a:off x="0" y="72246"/>
                <a:ext cx="528034" cy="3835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b="1">
                    <a:latin typeface="+mj-lt"/>
                    <a:ea typeface="+mj-ea"/>
                    <a:cs typeface="+mj-cs"/>
                    <a:sym typeface="Source Sans Pro"/>
                  </a:defRPr>
                </a:lvl1pPr>
              </a:lstStyle>
              <a:p>
                <a:pPr lvl="0">
                  <a:defRPr b="0">
                    <a:solidFill>
                      <a:srgbClr val="000000"/>
                    </a:solidFill>
                  </a:defRPr>
                </a:pPr>
                <a:r>
                  <a:rPr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0</a:t>
                </a:r>
                <a:r>
                  <a: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3</a:t>
                </a:r>
                <a:endParaRPr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2478" name="Shape 2478"/>
            <p:cNvSpPr/>
            <p:nvPr/>
          </p:nvSpPr>
          <p:spPr>
            <a:xfrm>
              <a:off x="528029" y="125518"/>
              <a:ext cx="4936839" cy="646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595C54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内容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2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区域：先分为一个大的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div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，在分左右；左部分上、下；右边分：上、中、下；</a:t>
              </a:r>
              <a:endParaRPr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484" name="Group 2484"/>
          <p:cNvGrpSpPr/>
          <p:nvPr/>
        </p:nvGrpSpPr>
        <p:grpSpPr>
          <a:xfrm>
            <a:off x="5336569" y="5620984"/>
            <a:ext cx="5494187" cy="528036"/>
            <a:chOff x="-2" y="0"/>
            <a:chExt cx="5494900" cy="528034"/>
          </a:xfrm>
        </p:grpSpPr>
        <p:grpSp>
          <p:nvGrpSpPr>
            <p:cNvPr id="2482" name="Group 2482"/>
            <p:cNvGrpSpPr/>
            <p:nvPr/>
          </p:nvGrpSpPr>
          <p:grpSpPr>
            <a:xfrm>
              <a:off x="-2" y="0"/>
              <a:ext cx="528037" cy="528034"/>
              <a:chOff x="-1" y="0"/>
              <a:chExt cx="528035" cy="528033"/>
            </a:xfrm>
          </p:grpSpPr>
          <p:sp>
            <p:nvSpPr>
              <p:cNvPr id="2480" name="Shape 2480"/>
              <p:cNvSpPr/>
              <p:nvPr/>
            </p:nvSpPr>
            <p:spPr>
              <a:xfrm>
                <a:off x="-1" y="0"/>
                <a:ext cx="528035" cy="528033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b="1">
                    <a:latin typeface="+mj-lt"/>
                    <a:ea typeface="+mj-ea"/>
                    <a:cs typeface="+mj-cs"/>
                    <a:sym typeface="Source Sans Pro"/>
                  </a:defRPr>
                </a:pPr>
                <a:endParaRPr>
                  <a:solidFill>
                    <a:srgbClr val="29A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481" name="Shape 2481"/>
              <p:cNvSpPr/>
              <p:nvPr/>
            </p:nvSpPr>
            <p:spPr>
              <a:xfrm>
                <a:off x="0" y="72246"/>
                <a:ext cx="528034" cy="3835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b="1">
                    <a:latin typeface="+mj-lt"/>
                    <a:ea typeface="+mj-ea"/>
                    <a:cs typeface="+mj-cs"/>
                    <a:sym typeface="Source Sans Pro"/>
                  </a:defRPr>
                </a:lvl1pPr>
              </a:lstStyle>
              <a:p>
                <a:pPr lvl="0">
                  <a:defRPr b="0">
                    <a:solidFill>
                      <a:srgbClr val="000000"/>
                    </a:solidFill>
                  </a:defRPr>
                </a:pPr>
                <a:r>
                  <a:rPr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0</a:t>
                </a:r>
                <a:r>
                  <a: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4</a:t>
                </a:r>
                <a:endParaRPr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2483" name="Shape 2483"/>
            <p:cNvSpPr/>
            <p:nvPr/>
          </p:nvSpPr>
          <p:spPr>
            <a:xfrm>
              <a:off x="528030" y="89036"/>
              <a:ext cx="496686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595C54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尾部区域：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footer;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分四个块，上、中、中、下；</a:t>
              </a:r>
              <a:endParaRPr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33" y="1189542"/>
            <a:ext cx="4046571" cy="51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7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4" grpId="0" animBg="1" advAuto="0"/>
      <p:bldP spid="2469" grpId="0" animBg="1" advAuto="0"/>
      <p:bldP spid="2479" grpId="0" animBg="1" advAuto="0"/>
      <p:bldP spid="2484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矩形 3"/>
          <p:cNvSpPr>
            <a:spLocks noChangeArrowheads="1"/>
          </p:cNvSpPr>
          <p:nvPr/>
        </p:nvSpPr>
        <p:spPr bwMode="auto">
          <a:xfrm>
            <a:off x="5418201" y="2637958"/>
            <a:ext cx="1831018" cy="40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2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点击添加标题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部分代码展示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0226"/>
            <a:ext cx="8504657" cy="3436918"/>
          </a:xfrm>
          <a:prstGeom prst="rect">
            <a:avLst/>
          </a:prstGeom>
        </p:spPr>
      </p:pic>
      <p:sp>
        <p:nvSpPr>
          <p:cNvPr id="83" name="Rectangle 22"/>
          <p:cNvSpPr/>
          <p:nvPr/>
        </p:nvSpPr>
        <p:spPr>
          <a:xfrm>
            <a:off x="5140913" y="1322595"/>
            <a:ext cx="5804621" cy="801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这部分代码代表的是下面图片的布局及内容；</a:t>
            </a:r>
            <a:endParaRPr lang="en-US" altLang="zh-CN" dirty="0"/>
          </a:p>
          <a:p>
            <a:pPr algn="ctr"/>
            <a:r>
              <a:rPr lang="zh-CN" altLang="en-US" dirty="0"/>
              <a:t>上、中、右；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564" y="3298685"/>
            <a:ext cx="6255436" cy="319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33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8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061076" y="2312300"/>
            <a:ext cx="1663440" cy="1664796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916" tIns="51458" rIns="102916" bIns="51458" rtlCol="0" anchor="ctr"/>
          <a:lstStyle/>
          <a:p>
            <a:pPr algn="ctr"/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位置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跑偏</a:t>
            </a:r>
          </a:p>
        </p:txBody>
      </p:sp>
      <p:sp>
        <p:nvSpPr>
          <p:cNvPr id="3" name="椭圆 2"/>
          <p:cNvSpPr/>
          <p:nvPr/>
        </p:nvSpPr>
        <p:spPr>
          <a:xfrm>
            <a:off x="4885070" y="3565620"/>
            <a:ext cx="1663440" cy="166479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2.Hover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的内容遮挡住其它内容</a:t>
            </a:r>
          </a:p>
        </p:txBody>
      </p:sp>
      <p:sp>
        <p:nvSpPr>
          <p:cNvPr id="4" name="椭圆 3"/>
          <p:cNvSpPr/>
          <p:nvPr/>
        </p:nvSpPr>
        <p:spPr>
          <a:xfrm>
            <a:off x="8941195" y="2434697"/>
            <a:ext cx="1663440" cy="166479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916" tIns="51458" rIns="102916" bIns="51458" rtlCol="0" anchor="ctr"/>
          <a:lstStyle/>
          <a:p>
            <a:pPr algn="ctr"/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3.a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链接的时候字体不改变</a:t>
            </a:r>
          </a:p>
        </p:txBody>
      </p:sp>
      <p:cxnSp>
        <p:nvCxnSpPr>
          <p:cNvPr id="6" name="直接连接符 5"/>
          <p:cNvCxnSpPr>
            <a:stCxn id="2" idx="6"/>
            <a:endCxn id="3" idx="2"/>
          </p:cNvCxnSpPr>
          <p:nvPr/>
        </p:nvCxnSpPr>
        <p:spPr>
          <a:xfrm>
            <a:off x="2724516" y="3144698"/>
            <a:ext cx="2160554" cy="1253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3" idx="6"/>
            <a:endCxn id="4" idx="2"/>
          </p:cNvCxnSpPr>
          <p:nvPr/>
        </p:nvCxnSpPr>
        <p:spPr>
          <a:xfrm flipV="1">
            <a:off x="6548510" y="3267095"/>
            <a:ext cx="2392685" cy="11309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829600" y="4476944"/>
            <a:ext cx="2126394" cy="1168096"/>
          </a:xfrm>
          <a:prstGeom prst="rect">
            <a:avLst/>
          </a:prstGeom>
        </p:spPr>
        <p:txBody>
          <a:bodyPr wrap="square" lIns="91840" tIns="45920" rIns="91840" bIns="459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一开始是先布局的，估计有部分用了定位，后面再写其他内容时，位置会跑偏；这时只能强行把它定位了；</a:t>
            </a:r>
          </a:p>
        </p:txBody>
      </p:sp>
      <p:sp>
        <p:nvSpPr>
          <p:cNvPr id="12" name="矩形 11"/>
          <p:cNvSpPr/>
          <p:nvPr/>
        </p:nvSpPr>
        <p:spPr>
          <a:xfrm>
            <a:off x="4746688" y="2013090"/>
            <a:ext cx="2126394" cy="614098"/>
          </a:xfrm>
          <a:prstGeom prst="rect">
            <a:avLst/>
          </a:prstGeom>
        </p:spPr>
        <p:txBody>
          <a:bodyPr wrap="square" lIns="91840" tIns="45920" rIns="91840" bIns="459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层级关系没有理清，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hover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的时候给个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z-index;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825129" y="4398018"/>
            <a:ext cx="2126394" cy="1016067"/>
          </a:xfrm>
          <a:prstGeom prst="rect">
            <a:avLst/>
          </a:prstGeom>
        </p:spPr>
        <p:txBody>
          <a:bodyPr wrap="square" lIns="91840" tIns="45920" rIns="91840" bIns="459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有时候你给个颜色就是没变化，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有可能之前有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链接关联了，或者是你点击了，这个时候不清理缓存，那就只能加个</a:t>
            </a:r>
            <a:r>
              <a:rPr lang="en-US" altLang="zh-CN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vistied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；</a:t>
            </a:r>
          </a:p>
        </p:txBody>
      </p:sp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遇到的问题及解决方法；</a:t>
            </a:r>
          </a:p>
        </p:txBody>
      </p:sp>
    </p:spTree>
    <p:extLst>
      <p:ext uri="{BB962C8B-B14F-4D97-AF65-F5344CB8AC3E}">
        <p14:creationId xmlns:p14="http://schemas.microsoft.com/office/powerpoint/2010/main" val="296050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10" grpId="0"/>
      <p:bldP spid="12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8" name="Group 548"/>
          <p:cNvGrpSpPr/>
          <p:nvPr/>
        </p:nvGrpSpPr>
        <p:grpSpPr>
          <a:xfrm>
            <a:off x="796" y="1627396"/>
            <a:ext cx="3984479" cy="1404390"/>
            <a:chOff x="0" y="-1"/>
            <a:chExt cx="3984996" cy="1404388"/>
          </a:xfrm>
        </p:grpSpPr>
        <p:sp>
          <p:nvSpPr>
            <p:cNvPr id="545" name="Shape 545"/>
            <p:cNvSpPr/>
            <p:nvPr/>
          </p:nvSpPr>
          <p:spPr>
            <a:xfrm>
              <a:off x="0" y="1242367"/>
              <a:ext cx="3265842" cy="16202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91437" tIns="45718" rIns="91437" bIns="45718" rtlCol="0" anchor="ctr"/>
            <a:lstStyle/>
            <a:p>
              <a:pPr algn="ctr" rtl="0"/>
              <a:endPara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546" name="Shape 546"/>
            <p:cNvSpPr/>
            <p:nvPr/>
          </p:nvSpPr>
          <p:spPr>
            <a:xfrm>
              <a:off x="2898847" y="515531"/>
              <a:ext cx="748477" cy="369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4000" b="1">
                  <a:solidFill>
                    <a:srgbClr val="595C54"/>
                  </a:solidFill>
                  <a:latin typeface="+mj-lt"/>
                  <a:ea typeface="+mj-ea"/>
                  <a:cs typeface="+mj-cs"/>
                  <a:sym typeface="Source Sans Pro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02</a:t>
              </a:r>
            </a:p>
          </p:txBody>
        </p:sp>
        <p:sp>
          <p:nvSpPr>
            <p:cNvPr id="547" name="Shape 547"/>
            <p:cNvSpPr/>
            <p:nvPr/>
          </p:nvSpPr>
          <p:spPr>
            <a:xfrm>
              <a:off x="2561177" y="-1"/>
              <a:ext cx="1423819" cy="1404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950" y="10800"/>
                  </a:moveTo>
                  <a:cubicBezTo>
                    <a:pt x="2950" y="15113"/>
                    <a:pt x="6464" y="18609"/>
                    <a:pt x="10800" y="18609"/>
                  </a:cubicBezTo>
                  <a:cubicBezTo>
                    <a:pt x="15136" y="18609"/>
                    <a:pt x="18650" y="15113"/>
                    <a:pt x="18650" y="10800"/>
                  </a:cubicBezTo>
                  <a:cubicBezTo>
                    <a:pt x="18650" y="6487"/>
                    <a:pt x="15136" y="2991"/>
                    <a:pt x="10800" y="2991"/>
                  </a:cubicBezTo>
                  <a:cubicBezTo>
                    <a:pt x="6464" y="2991"/>
                    <a:pt x="2950" y="6487"/>
                    <a:pt x="2950" y="10800"/>
                  </a:cubicBezTo>
                  <a:close/>
                </a:path>
              </a:pathLst>
            </a:cu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91437" tIns="45718" rIns="91437" bIns="45718" rtlCol="0" anchor="ctr"/>
            <a:lstStyle/>
            <a:p>
              <a:pPr algn="ctr" rtl="0"/>
              <a:endPara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552" name="Group 552"/>
          <p:cNvGrpSpPr/>
          <p:nvPr/>
        </p:nvGrpSpPr>
        <p:grpSpPr>
          <a:xfrm>
            <a:off x="794" y="3206720"/>
            <a:ext cx="5947089" cy="1404159"/>
            <a:chOff x="-1" y="-1"/>
            <a:chExt cx="5947861" cy="1404158"/>
          </a:xfrm>
        </p:grpSpPr>
        <p:sp>
          <p:nvSpPr>
            <p:cNvPr id="549" name="Shape 549"/>
            <p:cNvSpPr/>
            <p:nvPr/>
          </p:nvSpPr>
          <p:spPr>
            <a:xfrm>
              <a:off x="-1" y="-1"/>
              <a:ext cx="5250224" cy="162019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91437" tIns="45718" rIns="91437" bIns="45718" rtlCol="0" anchor="ctr"/>
            <a:lstStyle/>
            <a:p>
              <a:pPr algn="ctr" rtl="0"/>
              <a:endPara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550" name="Shape 550"/>
            <p:cNvSpPr/>
            <p:nvPr/>
          </p:nvSpPr>
          <p:spPr>
            <a:xfrm>
              <a:off x="4848019" y="517413"/>
              <a:ext cx="761221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4000" b="1">
                  <a:solidFill>
                    <a:srgbClr val="595C54"/>
                  </a:solidFill>
                  <a:latin typeface="+mj-lt"/>
                  <a:ea typeface="+mj-ea"/>
                  <a:cs typeface="+mj-cs"/>
                  <a:sym typeface="Source Sans Pro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03</a:t>
              </a:r>
            </a:p>
          </p:txBody>
        </p:sp>
        <p:sp>
          <p:nvSpPr>
            <p:cNvPr id="551" name="Shape 551"/>
            <p:cNvSpPr/>
            <p:nvPr/>
          </p:nvSpPr>
          <p:spPr>
            <a:xfrm rot="10800000">
              <a:off x="4524041" y="-1"/>
              <a:ext cx="1423819" cy="1404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950" y="10800"/>
                  </a:moveTo>
                  <a:cubicBezTo>
                    <a:pt x="2950" y="15113"/>
                    <a:pt x="6464" y="18609"/>
                    <a:pt x="10800" y="18609"/>
                  </a:cubicBezTo>
                  <a:cubicBezTo>
                    <a:pt x="15136" y="18609"/>
                    <a:pt x="18650" y="15113"/>
                    <a:pt x="18650" y="10800"/>
                  </a:cubicBezTo>
                  <a:cubicBezTo>
                    <a:pt x="18650" y="6487"/>
                    <a:pt x="15136" y="2991"/>
                    <a:pt x="10800" y="2991"/>
                  </a:cubicBezTo>
                  <a:cubicBezTo>
                    <a:pt x="6464" y="2991"/>
                    <a:pt x="2950" y="6487"/>
                    <a:pt x="2950" y="10800"/>
                  </a:cubicBezTo>
                  <a:close/>
                </a:path>
              </a:pathLst>
            </a:cu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91437" tIns="45718" rIns="91437" bIns="45718" rtlCol="0" anchor="ctr"/>
            <a:lstStyle/>
            <a:p>
              <a:pPr algn="ctr" rtl="0"/>
              <a:endPara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556" name="Group 556"/>
          <p:cNvGrpSpPr/>
          <p:nvPr/>
        </p:nvGrpSpPr>
        <p:grpSpPr>
          <a:xfrm>
            <a:off x="796" y="3508911"/>
            <a:ext cx="2136479" cy="1404266"/>
            <a:chOff x="0" y="-1"/>
            <a:chExt cx="2136756" cy="1404264"/>
          </a:xfrm>
        </p:grpSpPr>
        <p:sp>
          <p:nvSpPr>
            <p:cNvPr id="553" name="Shape 553"/>
            <p:cNvSpPr/>
            <p:nvPr/>
          </p:nvSpPr>
          <p:spPr>
            <a:xfrm>
              <a:off x="1013621" y="517413"/>
              <a:ext cx="791851" cy="369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4000" b="1">
                  <a:solidFill>
                    <a:srgbClr val="595C54"/>
                  </a:solidFill>
                  <a:latin typeface="+mj-lt"/>
                  <a:ea typeface="+mj-ea"/>
                  <a:cs typeface="+mj-cs"/>
                  <a:sym typeface="Source Sans Pro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01</a:t>
              </a:r>
            </a:p>
          </p:txBody>
        </p:sp>
        <p:sp>
          <p:nvSpPr>
            <p:cNvPr id="554" name="Shape 554"/>
            <p:cNvSpPr/>
            <p:nvPr/>
          </p:nvSpPr>
          <p:spPr>
            <a:xfrm rot="10800000" flipH="1">
              <a:off x="0" y="-1"/>
              <a:ext cx="1416868" cy="162019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37" tIns="45718" rIns="91437" bIns="45718" rtlCol="0" anchor="ctr"/>
            <a:lstStyle/>
            <a:p>
              <a:pPr algn="ctr" rtl="0"/>
              <a:endPara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555" name="Shape 555"/>
            <p:cNvSpPr/>
            <p:nvPr/>
          </p:nvSpPr>
          <p:spPr>
            <a:xfrm rot="10800000">
              <a:off x="712937" y="105"/>
              <a:ext cx="1423819" cy="1404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950" y="10800"/>
                  </a:moveTo>
                  <a:cubicBezTo>
                    <a:pt x="2950" y="15113"/>
                    <a:pt x="6464" y="18609"/>
                    <a:pt x="10800" y="18609"/>
                  </a:cubicBezTo>
                  <a:cubicBezTo>
                    <a:pt x="15136" y="18609"/>
                    <a:pt x="18650" y="15113"/>
                    <a:pt x="18650" y="10800"/>
                  </a:cubicBezTo>
                  <a:cubicBezTo>
                    <a:pt x="18650" y="6487"/>
                    <a:pt x="15136" y="2991"/>
                    <a:pt x="10800" y="2991"/>
                  </a:cubicBezTo>
                  <a:cubicBezTo>
                    <a:pt x="6464" y="2991"/>
                    <a:pt x="2950" y="6487"/>
                    <a:pt x="2950" y="10800"/>
                  </a:cubicBezTo>
                  <a:close/>
                </a:path>
              </a:pathLst>
            </a:cu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37" tIns="45718" rIns="91437" bIns="45718" rtlCol="0" anchor="ctr"/>
            <a:lstStyle/>
            <a:p>
              <a:pPr algn="ctr" rtl="0"/>
              <a:endPara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559" name="Group 559"/>
          <p:cNvGrpSpPr/>
          <p:nvPr/>
        </p:nvGrpSpPr>
        <p:grpSpPr>
          <a:xfrm>
            <a:off x="4229957" y="1762948"/>
            <a:ext cx="4616565" cy="570167"/>
            <a:chOff x="0" y="0"/>
            <a:chExt cx="4617165" cy="570166"/>
          </a:xfrm>
        </p:grpSpPr>
        <p:sp>
          <p:nvSpPr>
            <p:cNvPr id="557" name="Shape 557"/>
            <p:cNvSpPr/>
            <p:nvPr/>
          </p:nvSpPr>
          <p:spPr>
            <a:xfrm>
              <a:off x="0" y="0"/>
              <a:ext cx="2531352" cy="383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>
                  <a:solidFill>
                    <a:srgbClr val="F79A00"/>
                  </a:solidFill>
                  <a:latin typeface="+mj-lt"/>
                  <a:ea typeface="+mj-ea"/>
                  <a:cs typeface="+mj-cs"/>
                  <a:sym typeface="Source Sans Pro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 lang="zh-CN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样式的设计主要有：</a:t>
              </a:r>
              <a:endParaRPr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58" name="Shape 558"/>
            <p:cNvSpPr/>
            <p:nvPr/>
          </p:nvSpPr>
          <p:spPr>
            <a:xfrm>
              <a:off x="2" y="262391"/>
              <a:ext cx="461716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 lang="zh-CN" altLang="en-US" sz="1400" b="1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标签的使用，</a:t>
              </a:r>
              <a:r>
                <a:rPr lang="en-US" altLang="zh-CN" sz="1400" b="1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css</a:t>
              </a:r>
              <a:r>
                <a:rPr lang="zh-CN" altLang="en-US" sz="1400" b="1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样式的使用，选择器的使用；</a:t>
              </a:r>
              <a:endParaRPr sz="14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562" name="Group 562"/>
          <p:cNvGrpSpPr/>
          <p:nvPr/>
        </p:nvGrpSpPr>
        <p:grpSpPr>
          <a:xfrm>
            <a:off x="6092761" y="3244547"/>
            <a:ext cx="2531024" cy="1835084"/>
            <a:chOff x="2" y="21417"/>
            <a:chExt cx="2531352" cy="1835082"/>
          </a:xfrm>
        </p:grpSpPr>
        <p:sp>
          <p:nvSpPr>
            <p:cNvPr id="560" name="Shape 560"/>
            <p:cNvSpPr/>
            <p:nvPr/>
          </p:nvSpPr>
          <p:spPr>
            <a:xfrm>
              <a:off x="2" y="21417"/>
              <a:ext cx="2531352" cy="383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>
                  <a:solidFill>
                    <a:srgbClr val="619405"/>
                  </a:solidFill>
                  <a:latin typeface="+mj-lt"/>
                  <a:ea typeface="+mj-ea"/>
                  <a:cs typeface="+mj-cs"/>
                  <a:sym typeface="Source Sans Pro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 lang="zh-CN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动画效果：</a:t>
              </a:r>
              <a:endParaRPr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61" name="Shape 561"/>
            <p:cNvSpPr/>
            <p:nvPr/>
          </p:nvSpPr>
          <p:spPr>
            <a:xfrm>
              <a:off x="2" y="379176"/>
              <a:ext cx="2531352" cy="1477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主要用了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css3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里面的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>
                <a:defRPr>
                  <a:solidFill>
                    <a:srgbClr val="000000"/>
                  </a:solidFill>
                </a:defRPr>
              </a:pPr>
              <a:r>
                <a:rPr lang="zh-CN" altLang="zh-CN" sz="1400" b="1" dirty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transform</a:t>
              </a:r>
              <a:r>
                <a:rPr lang="zh-CN" altLang="zh-CN" sz="14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: </a:t>
              </a:r>
              <a:r>
                <a:rPr lang="zh-CN" altLang="zh-CN" sz="1400" b="1" dirty="0">
                  <a:solidFill>
                    <a:srgbClr val="00008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rotate</a:t>
              </a:r>
              <a:r>
                <a:rPr lang="zh-CN" altLang="zh-CN" sz="14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(</a:t>
              </a:r>
              <a:r>
                <a:rPr lang="zh-CN" altLang="zh-CN" sz="1400" dirty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zh-CN" altLang="zh-CN" sz="1400" b="1" dirty="0">
                  <a:solidFill>
                    <a:srgbClr val="008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deg</a:t>
              </a:r>
              <a:r>
                <a:rPr lang="zh-CN" altLang="zh-CN" sz="14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);</a:t>
              </a:r>
              <a:endPara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>
                <a:defRPr>
                  <a:solidFill>
                    <a:srgbClr val="000000"/>
                  </a:solidFill>
                </a:defRPr>
              </a:pPr>
              <a:r>
                <a:rPr lang="zh-CN" altLang="zh-CN" sz="1200" b="1" dirty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transition</a:t>
              </a:r>
              <a:r>
                <a:rPr lang="zh-CN" altLang="zh-CN" sz="12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:</a:t>
              </a:r>
              <a:r>
                <a:rPr lang="zh-CN" altLang="zh-CN" sz="1200" b="1" dirty="0">
                  <a:solidFill>
                    <a:srgbClr val="00008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transform </a:t>
              </a:r>
              <a:r>
                <a:rPr lang="zh-CN" altLang="zh-CN" sz="1200" dirty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zh-CN" altLang="zh-CN" sz="1200" b="1" dirty="0">
                  <a:solidFill>
                    <a:srgbClr val="008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s linear</a:t>
              </a:r>
              <a:r>
                <a:rPr lang="zh-CN" altLang="zh-CN" sz="12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;</a:t>
              </a:r>
              <a:endParaRPr lang="zh-CN" altLang="zh-CN" sz="1200" dirty="0">
                <a:latin typeface="Arial" panose="020B0604020202020204" pitchFamily="34" charset="0"/>
              </a:endParaRPr>
            </a:p>
            <a:p>
              <a:pPr>
                <a:defRPr>
                  <a:solidFill>
                    <a:srgbClr val="000000"/>
                  </a:solidFill>
                </a:defRPr>
              </a:pPr>
              <a:endParaRPr lang="zh-CN" altLang="zh-CN" sz="3600" dirty="0">
                <a:latin typeface="Arial" panose="020B0604020202020204" pitchFamily="34" charset="0"/>
              </a:endParaRPr>
            </a:p>
            <a:p>
              <a:pPr lvl="0">
                <a:defRPr>
                  <a:solidFill>
                    <a:srgbClr val="000000"/>
                  </a:solidFill>
                </a:defRPr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565" name="Group 565"/>
          <p:cNvGrpSpPr/>
          <p:nvPr/>
        </p:nvGrpSpPr>
        <p:grpSpPr>
          <a:xfrm>
            <a:off x="605752" y="4910365"/>
            <a:ext cx="3918496" cy="570168"/>
            <a:chOff x="0" y="0"/>
            <a:chExt cx="3919005" cy="570167"/>
          </a:xfrm>
        </p:grpSpPr>
        <p:sp>
          <p:nvSpPr>
            <p:cNvPr id="563" name="Shape 563"/>
            <p:cNvSpPr/>
            <p:nvPr/>
          </p:nvSpPr>
          <p:spPr>
            <a:xfrm>
              <a:off x="0" y="0"/>
              <a:ext cx="2531352" cy="383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>
                  <a:solidFill>
                    <a:srgbClr val="7B3A90"/>
                  </a:solidFill>
                  <a:latin typeface="+mj-lt"/>
                  <a:ea typeface="+mj-ea"/>
                  <a:cs typeface="+mj-cs"/>
                  <a:sym typeface="Source Sans Pro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 lang="zh-CN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常用到的布局标签：</a:t>
              </a:r>
              <a:endParaRPr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64" name="Shape 564"/>
            <p:cNvSpPr/>
            <p:nvPr/>
          </p:nvSpPr>
          <p:spPr>
            <a:xfrm>
              <a:off x="2" y="262392"/>
              <a:ext cx="39190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 lang="en-US" sz="1400" b="1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Header/main/</a:t>
              </a:r>
              <a:r>
                <a:rPr lang="en-US" sz="1400" b="1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nav</a:t>
              </a:r>
              <a:r>
                <a:rPr lang="en-US" sz="1400" b="1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/div/footer;</a:t>
              </a:r>
              <a:endParaRPr sz="14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知识点总结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4348" y="1290509"/>
            <a:ext cx="3033978" cy="5471634"/>
          </a:xfrm>
          <a:prstGeom prst="rect">
            <a:avLst/>
          </a:prstGeom>
        </p:spPr>
      </p:pic>
      <p:sp>
        <p:nvSpPr>
          <p:cNvPr id="8" name="箭头: 右 7"/>
          <p:cNvSpPr/>
          <p:nvPr/>
        </p:nvSpPr>
        <p:spPr>
          <a:xfrm>
            <a:off x="7546019" y="3031555"/>
            <a:ext cx="1300503" cy="6679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/>
              <a:t>移动、旋转代码：</a:t>
            </a: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9135122" y="2142929"/>
            <a:ext cx="0" cy="136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cxnSpLocks/>
          </p:cNvCxnSpPr>
          <p:nvPr/>
        </p:nvCxnSpPr>
        <p:spPr>
          <a:xfrm>
            <a:off x="10990555" y="3908799"/>
            <a:ext cx="0" cy="2607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77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8" grpId="0" animBg="1" advAuto="0"/>
      <p:bldP spid="552" grpId="0" animBg="1" advAuto="0"/>
      <p:bldP spid="556" grpId="0" animBg="1" advAuto="0"/>
      <p:bldP spid="559" grpId="0" advAuto="0"/>
      <p:bldP spid="562" grpId="0" advAuto="0"/>
      <p:bldP spid="565" grpId="0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3182443" y="2536594"/>
            <a:ext cx="5988343" cy="958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4" tIns="45702" rIns="91404" bIns="45702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/>
            <a:r>
              <a:rPr lang="zh-CN" altLang="en-US" sz="7597" b="1" dirty="0">
                <a:solidFill>
                  <a:srgbClr val="CE3770"/>
                </a:solidFill>
                <a:latin typeface="+mn-ea"/>
                <a:ea typeface="+mn-ea"/>
              </a:rPr>
              <a:t>感谢您的观看</a:t>
            </a:r>
          </a:p>
        </p:txBody>
      </p:sp>
    </p:spTree>
    <p:extLst>
      <p:ext uri="{BB962C8B-B14F-4D97-AF65-F5344CB8AC3E}">
        <p14:creationId xmlns:p14="http://schemas.microsoft.com/office/powerpoint/2010/main" val="304242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873FF4DB-4247-4E7A-9C9D-2430DAD92CAD}"/>
  <p:tag name="GENSWF_ADVANCE_TIME" val="2.533"/>
  <p:tag name="ISPRING_CUSTOM_TIMING_USED" val="1"/>
</p:tagLst>
</file>

<file path=ppt/theme/theme1.xml><?xml version="1.0" encoding="utf-8"?>
<a:theme xmlns:a="http://schemas.openxmlformats.org/drawingml/2006/main" name="Office 主题">
  <a:themeElements>
    <a:clrScheme name="自定义 1034">
      <a:dk1>
        <a:sysClr val="windowText" lastClr="000000"/>
      </a:dk1>
      <a:lt1>
        <a:sysClr val="window" lastClr="FFFFFF"/>
      </a:lt1>
      <a:dk2>
        <a:srgbClr val="3F5D28"/>
      </a:dk2>
      <a:lt2>
        <a:srgbClr val="CE3770"/>
      </a:lt2>
      <a:accent1>
        <a:srgbClr val="CE3770"/>
      </a:accent1>
      <a:accent2>
        <a:srgbClr val="3F5D28"/>
      </a:accent2>
      <a:accent3>
        <a:srgbClr val="CE3770"/>
      </a:accent3>
      <a:accent4>
        <a:srgbClr val="3F5D28"/>
      </a:accent4>
      <a:accent5>
        <a:srgbClr val="CE3770"/>
      </a:accent5>
      <a:accent6>
        <a:srgbClr val="3F5D28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385</Words>
  <Application>Microsoft Office PowerPoint</Application>
  <PresentationFormat>宽屏</PresentationFormat>
  <Paragraphs>61</Paragraphs>
  <Slides>8</Slides>
  <Notes>5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17" baseType="lpstr">
      <vt:lpstr>华文黑体</vt:lpstr>
      <vt:lpstr>宋体</vt:lpstr>
      <vt:lpstr>微软雅黑</vt:lpstr>
      <vt:lpstr>Arial</vt:lpstr>
      <vt:lpstr>Arial Black</vt:lpstr>
      <vt:lpstr>BrowalliaUPC</vt:lpstr>
      <vt:lpstr>Calibri</vt:lpstr>
      <vt:lpstr>Office 主题</vt:lpstr>
      <vt:lpstr>自定义设计方案</vt:lpstr>
      <vt:lpstr>PowerPoint 演示文稿</vt:lpstr>
      <vt:lpstr>PowerPoint 演示文稿</vt:lpstr>
      <vt:lpstr>1.布局思路</vt:lpstr>
      <vt:lpstr>二、网页布局框架</vt:lpstr>
      <vt:lpstr>3.部分代码展示</vt:lpstr>
      <vt:lpstr>4.遇到的问题及解决方法；</vt:lpstr>
      <vt:lpstr>知识点总结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MICHAEL</dc:creator>
  <cp:lastModifiedBy>邬猛猛</cp:lastModifiedBy>
  <cp:revision>27</cp:revision>
  <dcterms:created xsi:type="dcterms:W3CDTF">2015-05-05T08:02:14Z</dcterms:created>
  <dcterms:modified xsi:type="dcterms:W3CDTF">2017-05-25T11:37:04Z</dcterms:modified>
</cp:coreProperties>
</file>